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301" r:id="rId3"/>
    <p:sldId id="308" r:id="rId4"/>
    <p:sldId id="302" r:id="rId5"/>
    <p:sldId id="303" r:id="rId6"/>
    <p:sldId id="304" r:id="rId7"/>
    <p:sldId id="323" r:id="rId8"/>
    <p:sldId id="324" r:id="rId9"/>
    <p:sldId id="307" r:id="rId10"/>
    <p:sldId id="305" r:id="rId11"/>
    <p:sldId id="306" r:id="rId12"/>
    <p:sldId id="309" r:id="rId13"/>
    <p:sldId id="311" r:id="rId14"/>
    <p:sldId id="312" r:id="rId15"/>
    <p:sldId id="313" r:id="rId16"/>
    <p:sldId id="314" r:id="rId17"/>
    <p:sldId id="315" r:id="rId18"/>
    <p:sldId id="299" r:id="rId19"/>
    <p:sldId id="316" r:id="rId20"/>
    <p:sldId id="300" r:id="rId21"/>
    <p:sldId id="317" r:id="rId22"/>
    <p:sldId id="318" r:id="rId23"/>
    <p:sldId id="319" r:id="rId24"/>
    <p:sldId id="320" r:id="rId25"/>
    <p:sldId id="321" r:id="rId26"/>
    <p:sldId id="322" r:id="rId27"/>
    <p:sldId id="325" r:id="rId28"/>
    <p:sldId id="326" r:id="rId29"/>
    <p:sldId id="327" r:id="rId30"/>
    <p:sldId id="328" r:id="rId31"/>
    <p:sldId id="329" r:id="rId32"/>
    <p:sldId id="330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2415" autoAdjust="0"/>
  </p:normalViewPr>
  <p:slideViewPr>
    <p:cSldViewPr snapToObjects="1">
      <p:cViewPr>
        <p:scale>
          <a:sx n="100" d="100"/>
          <a:sy n="100" d="100"/>
        </p:scale>
        <p:origin x="-480" y="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presProps" Target="presProps.xml"/><Relationship Id="rId31" Type="http://schemas.openxmlformats.org/officeDocument/2006/relationships/slide" Target="slides/slide30.xml"/><Relationship Id="rId34" Type="http://schemas.openxmlformats.org/officeDocument/2006/relationships/printerSettings" Target="printerSettings/printerSettings1.bin"/><Relationship Id="rId7" Type="http://schemas.openxmlformats.org/officeDocument/2006/relationships/slide" Target="slides/slide6.xml"/><Relationship Id="rId3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tableStyles" Target="tableStyles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2/20/09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2/20/09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2/20/09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2/20/09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2/20/09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2/20/09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81BDA-3A75-004C-AD0C-C9F6D96EBFF5}" type="datetimeFigureOut">
              <a:rPr lang="en-US" smtClean="0"/>
              <a:pPr/>
              <a:t>2/20/09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 Complexity</a:t>
            </a:r>
            <a:br>
              <a:rPr lang="en-US" dirty="0" smtClean="0"/>
            </a:br>
            <a:r>
              <a:rPr lang="en-US" dirty="0" smtClean="0"/>
              <a:t>Intro to Searching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CS221 – 2/20/09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O(1)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Public void </a:t>
            </a:r>
            <a:r>
              <a:rPr lang="en-US" sz="2400" dirty="0" err="1" smtClean="0"/>
              <a:t>setFlightNode(int</a:t>
            </a:r>
            <a:r>
              <a:rPr lang="en-US" sz="2400" dirty="0" smtClean="0"/>
              <a:t> location, </a:t>
            </a:r>
            <a:r>
              <a:rPr lang="en-US" sz="2400" dirty="0" err="1" smtClean="0"/>
              <a:t>FlightNode</a:t>
            </a:r>
            <a:r>
              <a:rPr lang="en-US" sz="2400" dirty="0" smtClean="0"/>
              <a:t> </a:t>
            </a:r>
            <a:r>
              <a:rPr lang="en-US" sz="2400" dirty="0" err="1" smtClean="0"/>
              <a:t>flightNode</a:t>
            </a:r>
            <a:r>
              <a:rPr lang="en-US" sz="2400" dirty="0" smtClean="0"/>
              <a:t>)</a:t>
            </a:r>
          </a:p>
          <a:p>
            <a:pPr>
              <a:buNone/>
            </a:pPr>
            <a:r>
              <a:rPr lang="en-US" sz="2400" dirty="0" smtClean="0"/>
              <a:t>{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flightArray[location</a:t>
            </a:r>
            <a:r>
              <a:rPr lang="en-US" sz="2400" dirty="0" smtClean="0"/>
              <a:t>] = </a:t>
            </a:r>
            <a:r>
              <a:rPr lang="en-US" sz="2400" dirty="0" err="1" smtClean="0"/>
              <a:t>flightNode</a:t>
            </a:r>
            <a:r>
              <a:rPr lang="en-US" sz="2400" dirty="0" smtClean="0"/>
              <a:t>;</a:t>
            </a:r>
          </a:p>
          <a:p>
            <a:pPr>
              <a:buNone/>
            </a:pPr>
            <a:r>
              <a:rPr lang="en-US" sz="2400" dirty="0" smtClean="0"/>
              <a:t>}</a:t>
            </a:r>
            <a:endParaRPr lang="en-US" sz="2400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O(log</a:t>
            </a:r>
            <a:r>
              <a:rPr lang="en-US" dirty="0" smtClean="0"/>
              <a:t> </a:t>
            </a:r>
            <a:r>
              <a:rPr lang="en-US" dirty="0" err="1" smtClean="0"/>
              <a:t>n</a:t>
            </a:r>
            <a:r>
              <a:rPr lang="en-US" dirty="0" smtClean="0"/>
              <a:t>)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dirty="0" smtClean="0"/>
              <a:t>public static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binarySearch(int</a:t>
            </a:r>
            <a:r>
              <a:rPr lang="en-US" dirty="0" smtClean="0"/>
              <a:t>[] list,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listLength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searchItem</a:t>
            </a:r>
            <a:r>
              <a:rPr lang="en-US" dirty="0" smtClean="0"/>
              <a:t>) 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first=0;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last = </a:t>
            </a:r>
            <a:r>
              <a:rPr lang="en-US" dirty="0" err="1" smtClean="0"/>
              <a:t>listLength</a:t>
            </a:r>
            <a:r>
              <a:rPr lang="en-US" dirty="0" smtClean="0"/>
              <a:t> - 1;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mid;</a:t>
            </a:r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boolean</a:t>
            </a:r>
            <a:r>
              <a:rPr lang="en-US" dirty="0" smtClean="0"/>
              <a:t> found = false;</a:t>
            </a:r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    //Loop until found or end of list.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while(first</a:t>
            </a:r>
            <a:r>
              <a:rPr lang="en-US" dirty="0" smtClean="0"/>
              <a:t> &lt;= last &amp;&amp;!found) </a:t>
            </a:r>
          </a:p>
          <a:p>
            <a:pPr>
              <a:buNone/>
            </a:pPr>
            <a:r>
              <a:rPr lang="en-US" dirty="0" smtClean="0"/>
              <a:t>    {</a:t>
            </a:r>
          </a:p>
          <a:p>
            <a:pPr>
              <a:buNone/>
            </a:pPr>
            <a:r>
              <a:rPr lang="en-US" dirty="0" smtClean="0"/>
              <a:t>        //Find the middle.</a:t>
            </a:r>
          </a:p>
          <a:p>
            <a:pPr>
              <a:buNone/>
            </a:pPr>
            <a:r>
              <a:rPr lang="en-US" dirty="0" smtClean="0"/>
              <a:t>        mid = (first + last) /2;</a:t>
            </a:r>
          </a:p>
          <a:p>
            <a:pPr>
              <a:buNone/>
            </a:pPr>
            <a:r>
              <a:rPr lang="en-US" dirty="0" smtClean="0"/>
              <a:t>       </a:t>
            </a:r>
          </a:p>
          <a:p>
            <a:pPr>
              <a:buNone/>
            </a:pPr>
            <a:r>
              <a:rPr lang="en-US" dirty="0" smtClean="0"/>
              <a:t>        //Compare the middle item to the search item.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if(list[mid</a:t>
            </a:r>
            <a:r>
              <a:rPr lang="en-US" dirty="0" smtClean="0"/>
              <a:t>] == </a:t>
            </a:r>
            <a:r>
              <a:rPr lang="en-US" dirty="0" err="1" smtClean="0"/>
              <a:t>searchItem</a:t>
            </a:r>
            <a:r>
              <a:rPr lang="en-US" dirty="0" smtClean="0"/>
              <a:t>) found = true;</a:t>
            </a:r>
          </a:p>
          <a:p>
            <a:pPr>
              <a:buNone/>
            </a:pPr>
            <a:r>
              <a:rPr lang="en-US" dirty="0" smtClean="0"/>
              <a:t>        else </a:t>
            </a:r>
          </a:p>
          <a:p>
            <a:pPr>
              <a:buNone/>
            </a:pPr>
            <a:r>
              <a:rPr lang="en-US" dirty="0" smtClean="0"/>
              <a:t>        { //Halve the size &amp; start over.</a:t>
            </a:r>
          </a:p>
          <a:p>
            <a:pPr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if(list[mid</a:t>
            </a:r>
            <a:r>
              <a:rPr lang="en-US" dirty="0" smtClean="0"/>
              <a:t>] &gt; </a:t>
            </a:r>
            <a:r>
              <a:rPr lang="en-US" dirty="0" err="1" smtClean="0"/>
              <a:t>searchItem</a:t>
            </a:r>
            <a:r>
              <a:rPr lang="en-US" dirty="0" smtClean="0"/>
              <a:t>) </a:t>
            </a:r>
          </a:p>
          <a:p>
            <a:pPr>
              <a:buNone/>
            </a:pPr>
            <a:r>
              <a:rPr lang="en-US" dirty="0" smtClean="0"/>
              <a:t>            {</a:t>
            </a:r>
          </a:p>
          <a:p>
            <a:pPr>
              <a:buNone/>
            </a:pPr>
            <a:r>
              <a:rPr lang="en-US" dirty="0" smtClean="0"/>
              <a:t>                 last = mid - 1;</a:t>
            </a:r>
          </a:p>
          <a:p>
            <a:pPr>
              <a:buNone/>
            </a:pPr>
            <a:r>
              <a:rPr lang="en-US" dirty="0" smtClean="0"/>
              <a:t>            }</a:t>
            </a:r>
          </a:p>
          <a:p>
            <a:pPr>
              <a:buNone/>
            </a:pPr>
            <a:r>
              <a:rPr lang="en-US" dirty="0" smtClean="0"/>
              <a:t>            else</a:t>
            </a:r>
          </a:p>
          <a:p>
            <a:pPr>
              <a:buNone/>
            </a:pPr>
            <a:r>
              <a:rPr lang="en-US" dirty="0" smtClean="0"/>
              <a:t>            {</a:t>
            </a:r>
          </a:p>
          <a:p>
            <a:pPr>
              <a:buNone/>
            </a:pPr>
            <a:r>
              <a:rPr lang="en-US" dirty="0" smtClean="0"/>
              <a:t>                 first = mid + 1;</a:t>
            </a:r>
          </a:p>
          <a:p>
            <a:pPr>
              <a:buNone/>
            </a:pPr>
            <a:r>
              <a:rPr lang="en-US" dirty="0" smtClean="0"/>
              <a:t>            }</a:t>
            </a:r>
          </a:p>
          <a:p>
            <a:pPr>
              <a:buNone/>
            </a:pPr>
            <a:r>
              <a:rPr lang="en-US" dirty="0" smtClean="0"/>
              <a:t>        }</a:t>
            </a:r>
          </a:p>
          <a:p>
            <a:pPr>
              <a:buNone/>
            </a:pPr>
            <a:r>
              <a:rPr lang="en-US" dirty="0" smtClean="0"/>
              <a:t>    }</a:t>
            </a:r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if(found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  {</a:t>
            </a:r>
          </a:p>
          <a:p>
            <a:pPr>
              <a:buNone/>
            </a:pPr>
            <a:r>
              <a:rPr lang="en-US" dirty="0" smtClean="0"/>
              <a:t>         return mid;</a:t>
            </a:r>
          </a:p>
          <a:p>
            <a:pPr>
              <a:buNone/>
            </a:pPr>
            <a:r>
              <a:rPr lang="en-US" dirty="0" smtClean="0"/>
              <a:t>    }</a:t>
            </a:r>
          </a:p>
          <a:p>
            <a:pPr>
              <a:buNone/>
            </a:pPr>
            <a:r>
              <a:rPr lang="en-US" dirty="0" smtClean="0"/>
              <a:t>    else</a:t>
            </a:r>
          </a:p>
          <a:p>
            <a:pPr>
              <a:buNone/>
            </a:pPr>
            <a:r>
              <a:rPr lang="en-US" dirty="0" smtClean="0"/>
              <a:t>    {</a:t>
            </a:r>
          </a:p>
          <a:p>
            <a:pPr>
              <a:buNone/>
            </a:pPr>
            <a:r>
              <a:rPr lang="en-US" dirty="0" smtClean="0"/>
              <a:t>         return(-1);</a:t>
            </a:r>
          </a:p>
          <a:p>
            <a:pPr>
              <a:buNone/>
            </a:pPr>
            <a:r>
              <a:rPr lang="en-US" dirty="0" smtClean="0"/>
              <a:t>    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O(n</a:t>
            </a:r>
            <a:r>
              <a:rPr lang="en-US" dirty="0" smtClean="0"/>
              <a:t>)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for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 &lt; </a:t>
            </a:r>
            <a:r>
              <a:rPr lang="en-US" dirty="0" err="1" smtClean="0"/>
              <a:t>n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     //do something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O(n^2)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for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 &lt; </a:t>
            </a:r>
            <a:r>
              <a:rPr lang="en-US" dirty="0" err="1" smtClean="0"/>
              <a:t>n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      for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j</a:t>
            </a:r>
            <a:r>
              <a:rPr lang="en-US" dirty="0" smtClean="0"/>
              <a:t>; </a:t>
            </a:r>
            <a:r>
              <a:rPr lang="en-US" dirty="0" err="1" smtClean="0"/>
              <a:t>j</a:t>
            </a:r>
            <a:r>
              <a:rPr lang="en-US" dirty="0" smtClean="0"/>
              <a:t> &lt; </a:t>
            </a:r>
            <a:r>
              <a:rPr lang="en-US" dirty="0" err="1" smtClean="0"/>
              <a:t>n</a:t>
            </a:r>
            <a:r>
              <a:rPr lang="en-US" dirty="0" smtClean="0"/>
              <a:t>; </a:t>
            </a:r>
            <a:r>
              <a:rPr lang="en-US" dirty="0" err="1" smtClean="0"/>
              <a:t>j</a:t>
            </a:r>
            <a:r>
              <a:rPr lang="en-US" dirty="0" smtClean="0"/>
              <a:t>++)</a:t>
            </a:r>
          </a:p>
          <a:p>
            <a:pPr>
              <a:buNone/>
            </a:pPr>
            <a:r>
              <a:rPr lang="en-US" dirty="0" smtClean="0"/>
              <a:t>      {</a:t>
            </a:r>
          </a:p>
          <a:p>
            <a:pPr>
              <a:buNone/>
            </a:pPr>
            <a:r>
              <a:rPr lang="en-US" dirty="0" smtClean="0"/>
              <a:t>     	//do something</a:t>
            </a:r>
          </a:p>
          <a:p>
            <a:pPr>
              <a:buNone/>
            </a:pPr>
            <a:r>
              <a:rPr lang="en-US" dirty="0" smtClean="0"/>
              <a:t>	  }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O(n^3)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for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 &lt; </a:t>
            </a:r>
            <a:r>
              <a:rPr lang="en-US" dirty="0" err="1" smtClean="0"/>
              <a:t>n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      for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j</a:t>
            </a:r>
            <a:r>
              <a:rPr lang="en-US" dirty="0" smtClean="0"/>
              <a:t>; </a:t>
            </a:r>
            <a:r>
              <a:rPr lang="en-US" dirty="0" err="1" smtClean="0"/>
              <a:t>j</a:t>
            </a:r>
            <a:r>
              <a:rPr lang="en-US" dirty="0" smtClean="0"/>
              <a:t> &lt; </a:t>
            </a:r>
            <a:r>
              <a:rPr lang="en-US" dirty="0" err="1" smtClean="0"/>
              <a:t>n</a:t>
            </a:r>
            <a:r>
              <a:rPr lang="en-US" dirty="0" smtClean="0"/>
              <a:t>; </a:t>
            </a:r>
            <a:r>
              <a:rPr lang="en-US" dirty="0" err="1" smtClean="0"/>
              <a:t>j</a:t>
            </a:r>
            <a:r>
              <a:rPr lang="en-US" dirty="0" smtClean="0"/>
              <a:t>++)</a:t>
            </a:r>
          </a:p>
          <a:p>
            <a:pPr>
              <a:buNone/>
            </a:pPr>
            <a:r>
              <a:rPr lang="en-US" dirty="0" smtClean="0"/>
              <a:t>      {</a:t>
            </a:r>
          </a:p>
          <a:p>
            <a:pPr>
              <a:buNone/>
            </a:pPr>
            <a:r>
              <a:rPr lang="en-US" dirty="0" smtClean="0"/>
              <a:t> 			for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k</a:t>
            </a:r>
            <a:r>
              <a:rPr lang="en-US" dirty="0" smtClean="0"/>
              <a:t>; </a:t>
            </a:r>
            <a:r>
              <a:rPr lang="en-US" dirty="0" err="1" smtClean="0"/>
              <a:t>k</a:t>
            </a:r>
            <a:r>
              <a:rPr lang="en-US" dirty="0" smtClean="0"/>
              <a:t> &lt; </a:t>
            </a:r>
            <a:r>
              <a:rPr lang="en-US" dirty="0" err="1" smtClean="0"/>
              <a:t>n</a:t>
            </a:r>
            <a:r>
              <a:rPr lang="en-US" dirty="0" smtClean="0"/>
              <a:t>; </a:t>
            </a:r>
            <a:r>
              <a:rPr lang="en-US" dirty="0" err="1" smtClean="0"/>
              <a:t>j</a:t>
            </a:r>
            <a:r>
              <a:rPr lang="en-US" dirty="0" smtClean="0"/>
              <a:t>++)</a:t>
            </a:r>
          </a:p>
          <a:p>
            <a:pPr>
              <a:buNone/>
            </a:pPr>
            <a:r>
              <a:rPr lang="en-US" dirty="0" smtClean="0"/>
              <a:t>     	{</a:t>
            </a:r>
          </a:p>
          <a:p>
            <a:pPr>
              <a:buNone/>
            </a:pPr>
            <a:r>
              <a:rPr lang="en-US" dirty="0" smtClean="0"/>
              <a:t>    			//do something</a:t>
            </a:r>
          </a:p>
          <a:p>
            <a:pPr>
              <a:buNone/>
            </a:pPr>
            <a:r>
              <a:rPr lang="en-US" dirty="0" smtClean="0"/>
              <a:t>	  	    }</a:t>
            </a:r>
          </a:p>
          <a:p>
            <a:pPr>
              <a:buNone/>
            </a:pPr>
            <a:r>
              <a:rPr lang="en-US" dirty="0" smtClean="0"/>
              <a:t>	 }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O(2^n)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public void </a:t>
            </a:r>
            <a:r>
              <a:rPr lang="en-US" dirty="0" err="1" smtClean="0"/>
              <a:t>PrintPermutations(int</a:t>
            </a:r>
            <a:r>
              <a:rPr lang="en-US" dirty="0" smtClean="0"/>
              <a:t> array[],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n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j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swap;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for(j</a:t>
            </a:r>
            <a:r>
              <a:rPr lang="en-US" dirty="0" smtClean="0"/>
              <a:t> = i+1; </a:t>
            </a:r>
            <a:r>
              <a:rPr lang="en-US" dirty="0" err="1" smtClean="0"/>
              <a:t>j</a:t>
            </a:r>
            <a:r>
              <a:rPr lang="en-US" dirty="0" smtClean="0"/>
              <a:t> &lt; </a:t>
            </a:r>
            <a:r>
              <a:rPr lang="en-US" dirty="0" err="1" smtClean="0"/>
              <a:t>n</a:t>
            </a:r>
            <a:r>
              <a:rPr lang="en-US" dirty="0" smtClean="0"/>
              <a:t>; </a:t>
            </a:r>
            <a:r>
              <a:rPr lang="en-US" dirty="0" err="1" smtClean="0"/>
              <a:t>j</a:t>
            </a:r>
            <a:r>
              <a:rPr lang="en-US" dirty="0" smtClean="0"/>
              <a:t>++) 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	swap = </a:t>
            </a:r>
            <a:r>
              <a:rPr lang="en-US" dirty="0" err="1" smtClean="0"/>
              <a:t>array[i</a:t>
            </a:r>
            <a:r>
              <a:rPr lang="en-US" dirty="0" smtClean="0"/>
              <a:t>]; 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array[i</a:t>
            </a:r>
            <a:r>
              <a:rPr lang="en-US" dirty="0" smtClean="0"/>
              <a:t>] = </a:t>
            </a:r>
            <a:r>
              <a:rPr lang="en-US" dirty="0" err="1" smtClean="0"/>
              <a:t>array[j</a:t>
            </a:r>
            <a:r>
              <a:rPr lang="en-US" dirty="0" smtClean="0"/>
              <a:t>]; 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array[j</a:t>
            </a:r>
            <a:r>
              <a:rPr lang="en-US" dirty="0" smtClean="0"/>
              <a:t>] = swap;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PrintPermutations(array</a:t>
            </a:r>
            <a:r>
              <a:rPr lang="en-US" dirty="0" smtClean="0"/>
              <a:t>, </a:t>
            </a:r>
            <a:r>
              <a:rPr lang="en-US" dirty="0" err="1" smtClean="0"/>
              <a:t>n</a:t>
            </a:r>
            <a:r>
              <a:rPr lang="en-US" dirty="0" smtClean="0"/>
              <a:t>, i+1);</a:t>
            </a:r>
          </a:p>
          <a:p>
            <a:pPr>
              <a:buNone/>
            </a:pPr>
            <a:r>
              <a:rPr lang="en-US" dirty="0" smtClean="0"/>
              <a:t>		swap = </a:t>
            </a:r>
            <a:r>
              <a:rPr lang="en-US" dirty="0" err="1" smtClean="0"/>
              <a:t>array[i</a:t>
            </a:r>
            <a:r>
              <a:rPr lang="en-US" dirty="0" smtClean="0"/>
              <a:t>]; 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array[i</a:t>
            </a:r>
            <a:r>
              <a:rPr lang="en-US" dirty="0" smtClean="0"/>
              <a:t>] = </a:t>
            </a:r>
            <a:r>
              <a:rPr lang="en-US" dirty="0" err="1" smtClean="0"/>
              <a:t>array[j</a:t>
            </a:r>
            <a:r>
              <a:rPr lang="en-US" dirty="0" smtClean="0"/>
              <a:t>]; 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array[j</a:t>
            </a:r>
            <a:r>
              <a:rPr lang="en-US" dirty="0" smtClean="0"/>
              <a:t>] = swap;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Worst-Average-Best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considering an algorithm</a:t>
            </a:r>
          </a:p>
          <a:p>
            <a:pPr lvl="1"/>
            <a:r>
              <a:rPr lang="en-US" dirty="0" smtClean="0"/>
              <a:t>What is the worst case?</a:t>
            </a:r>
          </a:p>
          <a:p>
            <a:pPr lvl="1"/>
            <a:r>
              <a:rPr lang="en-US" dirty="0" smtClean="0"/>
              <a:t>What is the average case?</a:t>
            </a:r>
          </a:p>
          <a:p>
            <a:pPr lvl="1"/>
            <a:r>
              <a:rPr lang="en-US" dirty="0" smtClean="0"/>
              <a:t>What is the best case?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Find an item in a linked list</a:t>
            </a:r>
          </a:p>
          <a:p>
            <a:pPr lvl="1"/>
            <a:r>
              <a:rPr lang="en-US" dirty="0" smtClean="0"/>
              <a:t>Best case? Average Case? Worst case?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Find an item in an array</a:t>
            </a:r>
          </a:p>
          <a:p>
            <a:pPr lvl="1"/>
            <a:r>
              <a:rPr lang="en-US" dirty="0" smtClean="0"/>
              <a:t>Best case? Average case? Worst case?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Add an item to a linked list</a:t>
            </a:r>
          </a:p>
          <a:p>
            <a:pPr lvl="1"/>
            <a:r>
              <a:rPr lang="en-US" dirty="0" smtClean="0"/>
              <a:t>Best case? Average case? Worst case?</a:t>
            </a:r>
          </a:p>
          <a:p>
            <a:endParaRPr lang="en-US" dirty="0" smtClean="0"/>
          </a:p>
          <a:p>
            <a:r>
              <a:rPr lang="en-US" dirty="0" smtClean="0"/>
              <a:t>Add an item to an array</a:t>
            </a:r>
          </a:p>
          <a:p>
            <a:pPr lvl="1"/>
            <a:r>
              <a:rPr lang="en-US" dirty="0" smtClean="0"/>
              <a:t>Best case? Average case? Worst case?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Delete an item from a linked list</a:t>
            </a:r>
          </a:p>
          <a:p>
            <a:pPr lvl="1"/>
            <a:r>
              <a:rPr lang="en-US" dirty="0" smtClean="0"/>
              <a:t>Best case? Average case? Worst case?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Delete an item from an array</a:t>
            </a:r>
          </a:p>
          <a:p>
            <a:pPr lvl="1"/>
            <a:r>
              <a:rPr lang="en-US" dirty="0" smtClean="0"/>
              <a:t>Best case? Average case? Worst case?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Structure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err="1" smtClean="0"/>
              <a:t>FlightNode</a:t>
            </a:r>
            <a:r>
              <a:rPr lang="en-US" dirty="0" smtClean="0"/>
              <a:t> </a:t>
            </a:r>
            <a:r>
              <a:rPr lang="en-US" dirty="0" err="1" smtClean="0"/>
              <a:t>flightArray</a:t>
            </a:r>
            <a:r>
              <a:rPr lang="en-US" dirty="0" smtClean="0"/>
              <a:t>[] = new </a:t>
            </a:r>
            <a:r>
              <a:rPr lang="en-US" dirty="0" err="1" smtClean="0"/>
              <a:t>FlightNode[numFlights</a:t>
            </a:r>
            <a:r>
              <a:rPr lang="en-US" dirty="0" smtClean="0"/>
              <a:t>];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Array vs. Linked List	</a:t>
            </a:r>
          </a:p>
          <a:p>
            <a:pPr lvl="1"/>
            <a:r>
              <a:rPr lang="en-US" dirty="0" smtClean="0"/>
              <a:t>What are the key differences?</a:t>
            </a:r>
          </a:p>
          <a:p>
            <a:pPr lvl="1"/>
            <a:r>
              <a:rPr lang="en-US" dirty="0" smtClean="0"/>
              <a:t>Why choose one vs. the other?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dirty="0" smtClean="0"/>
              <a:t>Think about:</a:t>
            </a:r>
          </a:p>
          <a:p>
            <a:r>
              <a:rPr lang="en-US" dirty="0" smtClean="0"/>
              <a:t>Complexity</a:t>
            </a:r>
          </a:p>
          <a:p>
            <a:pPr lvl="1"/>
            <a:r>
              <a:rPr lang="en-US" dirty="0" smtClean="0"/>
              <a:t>Implementation complexity</a:t>
            </a:r>
          </a:p>
          <a:p>
            <a:pPr lvl="1"/>
            <a:r>
              <a:rPr lang="en-US" dirty="0" smtClean="0"/>
              <a:t>Time complexity</a:t>
            </a:r>
          </a:p>
          <a:p>
            <a:pPr lvl="1"/>
            <a:r>
              <a:rPr lang="en-US" dirty="0" smtClean="0"/>
              <a:t>Space complexity</a:t>
            </a:r>
          </a:p>
          <a:p>
            <a:endParaRPr lang="en-US" dirty="0" smtClean="0"/>
          </a:p>
          <a:p>
            <a:r>
              <a:rPr lang="en-US" dirty="0" smtClean="0"/>
              <a:t>Operations (CRUD)</a:t>
            </a:r>
          </a:p>
          <a:p>
            <a:pPr lvl="1"/>
            <a:r>
              <a:rPr lang="en-US" dirty="0" smtClean="0"/>
              <a:t>Create an item</a:t>
            </a:r>
          </a:p>
          <a:p>
            <a:pPr lvl="1"/>
            <a:r>
              <a:rPr lang="en-US" dirty="0" smtClean="0"/>
              <a:t>Read (access) an item</a:t>
            </a:r>
          </a:p>
          <a:p>
            <a:pPr lvl="1"/>
            <a:r>
              <a:rPr lang="en-US" dirty="0" smtClean="0"/>
              <a:t>Update an item</a:t>
            </a:r>
          </a:p>
          <a:p>
            <a:pPr lvl="1"/>
            <a:r>
              <a:rPr lang="en-US" dirty="0" smtClean="0"/>
              <a:t>Delete an item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Structure Analysis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Singly linked-list vs. doubly-linked list</a:t>
            </a:r>
          </a:p>
          <a:p>
            <a:pPr lvl="1"/>
            <a:r>
              <a:rPr lang="en-US" dirty="0" smtClean="0"/>
              <a:t>Time complexity?</a:t>
            </a:r>
          </a:p>
          <a:p>
            <a:pPr lvl="1"/>
            <a:r>
              <a:rPr lang="en-US" dirty="0" smtClean="0"/>
              <a:t>Space complexity?</a:t>
            </a:r>
          </a:p>
          <a:p>
            <a:pPr lvl="1"/>
            <a:r>
              <a:rPr lang="en-US" dirty="0" smtClean="0"/>
              <a:t>Implementation complexity?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Measures</a:t>
            </a:r>
          </a:p>
          <a:p>
            <a:pPr lvl="1"/>
            <a:r>
              <a:rPr lang="en-US" dirty="0" smtClean="0"/>
              <a:t>Implementation complexity (</a:t>
            </a:r>
            <a:r>
              <a:rPr lang="en-US" dirty="0" err="1" smtClean="0"/>
              <a:t>Cyclomatic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Time complexity (Big O)</a:t>
            </a:r>
          </a:p>
          <a:p>
            <a:pPr lvl="1"/>
            <a:r>
              <a:rPr lang="en-US" dirty="0" smtClean="0"/>
              <a:t>Space complexity (Also Big O)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Trade </a:t>
            </a:r>
            <a:r>
              <a:rPr lang="en-US" dirty="0" smtClean="0"/>
              <a:t>off examples</a:t>
            </a:r>
          </a:p>
          <a:p>
            <a:pPr lvl="1"/>
            <a:r>
              <a:rPr lang="en-US" dirty="0" smtClean="0"/>
              <a:t>Simple to implement algorithm may have high time complexity</a:t>
            </a:r>
          </a:p>
          <a:p>
            <a:pPr lvl="1"/>
            <a:r>
              <a:rPr lang="en-US" dirty="0" smtClean="0"/>
              <a:t>Fast insertion may require additional space</a:t>
            </a:r>
          </a:p>
          <a:p>
            <a:pPr lvl="1"/>
            <a:r>
              <a:rPr lang="en-US" dirty="0" smtClean="0"/>
              <a:t>Reducing space may require additional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Tangential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Stack vs. Heap</a:t>
            </a:r>
          </a:p>
          <a:p>
            <a:pPr lvl="1"/>
            <a:r>
              <a:rPr lang="en-US" dirty="0" smtClean="0"/>
              <a:t>What’s the difference?</a:t>
            </a:r>
          </a:p>
          <a:p>
            <a:pPr lvl="1"/>
            <a:r>
              <a:rPr lang="en-US" dirty="0" smtClean="0"/>
              <a:t>How do you know which you are using?</a:t>
            </a:r>
          </a:p>
          <a:p>
            <a:pPr lvl="1"/>
            <a:r>
              <a:rPr lang="en-US" dirty="0" smtClean="0"/>
              <a:t>How does it relate to primitive types vs. objects?</a:t>
            </a:r>
          </a:p>
          <a:p>
            <a:pPr lvl="1"/>
            <a:r>
              <a:rPr lang="en-US" dirty="0" smtClean="0"/>
              <a:t>Should you care?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 to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Search algorithm: </a:t>
            </a:r>
            <a:r>
              <a:rPr lang="en-US" dirty="0" smtClean="0"/>
              <a:t>Given a search key and search space, returns a search result</a:t>
            </a:r>
          </a:p>
          <a:p>
            <a:r>
              <a:rPr lang="en-US" b="1" dirty="0" smtClean="0"/>
              <a:t>Search space: </a:t>
            </a:r>
            <a:r>
              <a:rPr lang="en-US" dirty="0" smtClean="0"/>
              <a:t>All possible solutions to the search</a:t>
            </a:r>
          </a:p>
          <a:p>
            <a:r>
              <a:rPr lang="en-US" b="1" dirty="0" smtClean="0"/>
              <a:t>Search key: </a:t>
            </a:r>
            <a:r>
              <a:rPr lang="en-US" dirty="0" smtClean="0"/>
              <a:t>The attribute we are searching for</a:t>
            </a:r>
          </a:p>
          <a:p>
            <a:r>
              <a:rPr lang="en-US" b="1" dirty="0" smtClean="0"/>
              <a:t>Search result: </a:t>
            </a:r>
            <a:r>
              <a:rPr lang="en-US" dirty="0" smtClean="0"/>
              <a:t>The search solution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Many, if not most, problems in Computer Science boil down to search</a:t>
            </a:r>
          </a:p>
          <a:p>
            <a:endParaRPr lang="en-US" dirty="0" smtClean="0"/>
          </a:p>
          <a:p>
            <a:r>
              <a:rPr lang="en-US" dirty="0" smtClean="0"/>
              <a:t>Recognizable examples:</a:t>
            </a:r>
          </a:p>
          <a:p>
            <a:pPr lvl="1"/>
            <a:r>
              <a:rPr lang="en-US" dirty="0" smtClean="0"/>
              <a:t>Chess</a:t>
            </a:r>
          </a:p>
          <a:p>
            <a:pPr lvl="1"/>
            <a:r>
              <a:rPr lang="en-US" dirty="0" smtClean="0"/>
              <a:t>Google map directions</a:t>
            </a:r>
          </a:p>
          <a:p>
            <a:pPr lvl="1"/>
            <a:r>
              <a:rPr lang="en-US" dirty="0" smtClean="0"/>
              <a:t>Google in general!</a:t>
            </a:r>
          </a:p>
          <a:p>
            <a:pPr lvl="1"/>
            <a:r>
              <a:rPr lang="en-US" dirty="0" smtClean="0"/>
              <a:t>Authentication and authorization</a:t>
            </a:r>
          </a:p>
          <a:p>
            <a:pPr lvl="1"/>
            <a:r>
              <a:rPr lang="en-US" dirty="0" smtClean="0"/>
              <a:t>UPS delivery routes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Types of search algorithms</a:t>
            </a:r>
          </a:p>
          <a:p>
            <a:pPr lvl="1"/>
            <a:r>
              <a:rPr lang="en-US" dirty="0" smtClean="0"/>
              <a:t>Depth first</a:t>
            </a:r>
          </a:p>
          <a:p>
            <a:pPr lvl="1"/>
            <a:r>
              <a:rPr lang="en-US" dirty="0" smtClean="0"/>
              <a:t>Breadth first</a:t>
            </a:r>
          </a:p>
          <a:p>
            <a:pPr lvl="1"/>
            <a:r>
              <a:rPr lang="en-US" dirty="0" smtClean="0"/>
              <a:t>Graph traversal</a:t>
            </a:r>
          </a:p>
          <a:p>
            <a:pPr lvl="1"/>
            <a:r>
              <a:rPr lang="en-US" dirty="0" smtClean="0"/>
              <a:t>Shortest path</a:t>
            </a:r>
          </a:p>
          <a:p>
            <a:pPr lvl="1"/>
            <a:r>
              <a:rPr lang="en-US" dirty="0" smtClean="0"/>
              <a:t>Linear search</a:t>
            </a:r>
          </a:p>
          <a:p>
            <a:pPr lvl="1"/>
            <a:r>
              <a:rPr lang="en-US" dirty="0" smtClean="0"/>
              <a:t>Binary search</a:t>
            </a:r>
          </a:p>
          <a:p>
            <a:pPr lvl="1"/>
            <a:r>
              <a:rPr lang="en-US" dirty="0" err="1" smtClean="0"/>
              <a:t>Minmax</a:t>
            </a:r>
            <a:endParaRPr lang="en-US" dirty="0" smtClean="0"/>
          </a:p>
          <a:p>
            <a:pPr lvl="1"/>
            <a:r>
              <a:rPr lang="en-US" dirty="0" smtClean="0"/>
              <a:t>Alpha-beta pruning</a:t>
            </a:r>
          </a:p>
          <a:p>
            <a:pPr lvl="1"/>
            <a:r>
              <a:rPr lang="en-US" dirty="0" err="1" smtClean="0"/>
              <a:t>Combinitorics</a:t>
            </a:r>
            <a:endParaRPr lang="en-US" dirty="0" smtClean="0"/>
          </a:p>
          <a:p>
            <a:pPr lvl="1"/>
            <a:r>
              <a:rPr lang="en-US" dirty="0" smtClean="0"/>
              <a:t>Genetic algorithms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You will probably implement all of these by the time you graduate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Searching and Sorting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purpose of sorting is to optimize your search space for searching</a:t>
            </a:r>
          </a:p>
          <a:p>
            <a:r>
              <a:rPr lang="en-US" dirty="0" smtClean="0"/>
              <a:t>Sorting is expensive but it is a one-time cost</a:t>
            </a:r>
          </a:p>
          <a:p>
            <a:r>
              <a:rPr lang="en-US" dirty="0" smtClean="0"/>
              <a:t>A random data-set requires brute-force searching </a:t>
            </a:r>
            <a:r>
              <a:rPr lang="en-US" dirty="0" err="1" smtClean="0"/>
              <a:t>O(n</a:t>
            </a:r>
            <a:r>
              <a:rPr lang="en-US" dirty="0" smtClean="0"/>
              <a:t>)</a:t>
            </a:r>
          </a:p>
          <a:p>
            <a:r>
              <a:rPr lang="en-US" dirty="0" smtClean="0"/>
              <a:t>A sorted data-set allows for a better approach </a:t>
            </a:r>
            <a:r>
              <a:rPr lang="en-US" dirty="0" err="1" smtClean="0"/>
              <a:t>O(log</a:t>
            </a:r>
            <a:r>
              <a:rPr lang="en-US" dirty="0" smtClean="0"/>
              <a:t> </a:t>
            </a:r>
            <a:r>
              <a:rPr lang="en-US" dirty="0" err="1" smtClean="0"/>
              <a:t>n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For example:</a:t>
            </a:r>
          </a:p>
          <a:p>
            <a:pPr lvl="1"/>
            <a:r>
              <a:rPr lang="en-US" dirty="0" smtClean="0"/>
              <a:t>Binary search requires a sorted data-set to work</a:t>
            </a:r>
          </a:p>
          <a:p>
            <a:pPr lvl="1"/>
            <a:r>
              <a:rPr lang="en-US" dirty="0" smtClean="0"/>
              <a:t>Binary search tree builds sorting directly into the data 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Scope:</a:t>
            </a:r>
          </a:p>
          <a:p>
            <a:pPr lvl="1"/>
            <a:r>
              <a:rPr lang="en-US" b="1" dirty="0" smtClean="0"/>
              <a:t>List Search</a:t>
            </a:r>
            <a:r>
              <a:rPr lang="en-US" dirty="0" smtClean="0"/>
              <a:t>: Linear Search, Binary Search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Covered </a:t>
            </a:r>
            <a:r>
              <a:rPr lang="en-US" dirty="0" smtClean="0"/>
              <a:t>in later classes:</a:t>
            </a:r>
          </a:p>
          <a:p>
            <a:pPr lvl="1"/>
            <a:r>
              <a:rPr lang="en-US" b="1" dirty="0" smtClean="0"/>
              <a:t>Tree Search: </a:t>
            </a:r>
            <a:r>
              <a:rPr lang="en-US" dirty="0" smtClean="0"/>
              <a:t>Search through structured data</a:t>
            </a:r>
            <a:endParaRPr lang="en-US" b="1" dirty="0" smtClean="0"/>
          </a:p>
          <a:p>
            <a:pPr lvl="1"/>
            <a:r>
              <a:rPr lang="en-US" b="1" dirty="0" smtClean="0"/>
              <a:t>Graph Search: </a:t>
            </a:r>
            <a:r>
              <a:rPr lang="en-US" dirty="0" smtClean="0"/>
              <a:t>Search using graph theory</a:t>
            </a:r>
            <a:endParaRPr lang="en-US" b="1" dirty="0" smtClean="0"/>
          </a:p>
          <a:p>
            <a:pPr lvl="1"/>
            <a:r>
              <a:rPr lang="en-US" b="1" dirty="0" smtClean="0"/>
              <a:t>Adversarial Search: </a:t>
            </a:r>
            <a:r>
              <a:rPr lang="en-US" dirty="0" smtClean="0"/>
              <a:t>Game theory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 Search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Linear Search: </a:t>
            </a:r>
            <a:r>
              <a:rPr lang="en-US" dirty="0" smtClean="0"/>
              <a:t>Simple search through unsorted data. Time complexity = </a:t>
            </a:r>
            <a:r>
              <a:rPr lang="en-US" dirty="0" err="1" smtClean="0"/>
              <a:t>O(n</a:t>
            </a:r>
            <a:r>
              <a:rPr lang="en-US" dirty="0" smtClean="0"/>
              <a:t>) 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Binary Search: </a:t>
            </a:r>
            <a:r>
              <a:rPr lang="en-US" dirty="0" smtClean="0"/>
              <a:t>Fast search through sorted data. Time complexity = </a:t>
            </a:r>
            <a:r>
              <a:rPr lang="en-US" dirty="0" err="1" smtClean="0"/>
              <a:t>O(log</a:t>
            </a:r>
            <a:r>
              <a:rPr lang="en-US" dirty="0" smtClean="0"/>
              <a:t> </a:t>
            </a:r>
            <a:r>
              <a:rPr lang="en-US" dirty="0" err="1" smtClean="0"/>
              <a:t>n</a:t>
            </a:r>
            <a:r>
              <a:rPr lang="en-US" dirty="0" smtClean="0"/>
              <a:t>)</a:t>
            </a:r>
          </a:p>
          <a:p>
            <a:pPr lvl="1"/>
            <a:endParaRPr lang="en-US" b="1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Choose?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is linear search the optimal choice?</a:t>
            </a:r>
          </a:p>
          <a:p>
            <a:endParaRPr lang="en-US" dirty="0" smtClean="0"/>
          </a:p>
          <a:p>
            <a:r>
              <a:rPr lang="en-US" dirty="0" smtClean="0"/>
              <a:t>When is binary search the optimal choice?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Think about how you will be using and modifying the data…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Implement Linear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a data-set to search and a key to search for</a:t>
            </a:r>
          </a:p>
          <a:p>
            <a:r>
              <a:rPr lang="en-US" dirty="0" smtClean="0"/>
              <a:t>Iterate through the data set</a:t>
            </a:r>
          </a:p>
          <a:p>
            <a:r>
              <a:rPr lang="en-US" dirty="0" smtClean="0"/>
              <a:t>Test each item to see if it equals your key</a:t>
            </a:r>
          </a:p>
          <a:p>
            <a:r>
              <a:rPr lang="en-US" dirty="0" smtClean="0"/>
              <a:t>If it does, return true</a:t>
            </a:r>
          </a:p>
          <a:p>
            <a:r>
              <a:rPr lang="en-US" dirty="0" smtClean="0"/>
              <a:t>If you exit the iteration without the item, return false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Implement: Linear Search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public Boolean </a:t>
            </a:r>
            <a:r>
              <a:rPr lang="en-US" sz="2000" dirty="0" err="1" smtClean="0"/>
              <a:t>LinearSearch(int</a:t>
            </a:r>
            <a:r>
              <a:rPr lang="en-US" sz="2000" dirty="0" smtClean="0"/>
              <a:t> </a:t>
            </a:r>
            <a:r>
              <a:rPr lang="en-US" sz="2000" dirty="0" err="1" smtClean="0"/>
              <a:t>dataSet</a:t>
            </a:r>
            <a:r>
              <a:rPr lang="en-US" sz="2000" dirty="0" smtClean="0"/>
              <a:t>[], </a:t>
            </a:r>
            <a:r>
              <a:rPr lang="en-US" sz="2000" dirty="0" err="1" smtClean="0"/>
              <a:t>int</a:t>
            </a:r>
            <a:r>
              <a:rPr lang="en-US" sz="2000" dirty="0" smtClean="0"/>
              <a:t> key)</a:t>
            </a:r>
          </a:p>
          <a:p>
            <a:pPr>
              <a:buNone/>
            </a:pPr>
            <a:r>
              <a:rPr lang="en-US" sz="2000" dirty="0" smtClean="0"/>
              <a:t>{</a:t>
            </a:r>
          </a:p>
          <a:p>
            <a:pPr lvl="1">
              <a:buNone/>
            </a:pPr>
            <a:r>
              <a:rPr lang="en-US" sz="2000" dirty="0" smtClean="0"/>
              <a:t>for (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= 0; </a:t>
            </a:r>
            <a:r>
              <a:rPr lang="en-US" sz="2000" dirty="0" err="1" smtClean="0"/>
              <a:t>i</a:t>
            </a:r>
            <a:r>
              <a:rPr lang="en-US" sz="2000" dirty="0" smtClean="0"/>
              <a:t> &lt; </a:t>
            </a:r>
            <a:r>
              <a:rPr lang="en-US" sz="2000" dirty="0" err="1" smtClean="0"/>
              <a:t>dataSet.length</a:t>
            </a:r>
            <a:r>
              <a:rPr lang="en-US" sz="2000" dirty="0" smtClean="0"/>
              <a:t>; </a:t>
            </a:r>
            <a:r>
              <a:rPr lang="en-US" sz="2000" dirty="0" err="1" smtClean="0"/>
              <a:t>i</a:t>
            </a:r>
            <a:r>
              <a:rPr lang="en-US" sz="2000" dirty="0" smtClean="0"/>
              <a:t>++)</a:t>
            </a:r>
          </a:p>
          <a:p>
            <a:pPr lvl="1">
              <a:buNone/>
            </a:pPr>
            <a:r>
              <a:rPr lang="en-US" sz="2000" dirty="0" smtClean="0"/>
              <a:t>{</a:t>
            </a:r>
          </a:p>
          <a:p>
            <a:pPr lvl="1">
              <a:buNone/>
            </a:pPr>
            <a:r>
              <a:rPr lang="en-US" sz="2000" dirty="0" smtClean="0"/>
              <a:t>		if (</a:t>
            </a:r>
            <a:r>
              <a:rPr lang="en-US" sz="2000" dirty="0" err="1" smtClean="0"/>
              <a:t>dataSet[i</a:t>
            </a:r>
            <a:r>
              <a:rPr lang="en-US" sz="2000" dirty="0" smtClean="0"/>
              <a:t>] == key)</a:t>
            </a:r>
          </a:p>
          <a:p>
            <a:pPr lvl="2">
              <a:buNone/>
            </a:pPr>
            <a:r>
              <a:rPr lang="en-US" sz="2000" dirty="0" smtClean="0"/>
              <a:t>{</a:t>
            </a:r>
          </a:p>
          <a:p>
            <a:pPr lvl="2">
              <a:buNone/>
            </a:pPr>
            <a:r>
              <a:rPr lang="en-US" sz="2000" dirty="0" smtClean="0"/>
              <a:t>	return true;</a:t>
            </a:r>
          </a:p>
          <a:p>
            <a:pPr lvl="2">
              <a:buNone/>
            </a:pPr>
            <a:r>
              <a:rPr lang="en-US" sz="2000" dirty="0" smtClean="0"/>
              <a:t>}</a:t>
            </a:r>
          </a:p>
          <a:p>
            <a:pPr lvl="1">
              <a:buNone/>
            </a:pPr>
            <a:r>
              <a:rPr lang="en-US" sz="2000" dirty="0" smtClean="0"/>
              <a:t>}</a:t>
            </a:r>
          </a:p>
          <a:p>
            <a:pPr lvl="1">
              <a:buNone/>
            </a:pPr>
            <a:r>
              <a:rPr lang="en-US" sz="2000" dirty="0" smtClean="0"/>
              <a:t>return false;</a:t>
            </a:r>
          </a:p>
          <a:p>
            <a:pPr>
              <a:buNone/>
            </a:pPr>
            <a:r>
              <a:rPr lang="en-US" sz="2000" dirty="0" smtClean="0"/>
              <a:t>}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it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Allows you to see when an algorithm is untenable</a:t>
            </a:r>
          </a:p>
          <a:p>
            <a:r>
              <a:rPr lang="en-US" dirty="0" smtClean="0"/>
              <a:t>Allows you to compare competing algorithms and data structures</a:t>
            </a:r>
          </a:p>
          <a:p>
            <a:r>
              <a:rPr lang="en-US" dirty="0" smtClean="0"/>
              <a:t>Saves you from hitting dead-ends</a:t>
            </a:r>
          </a:p>
          <a:p>
            <a:r>
              <a:rPr lang="en-US" dirty="0" smtClean="0"/>
              <a:t>Allows you to estimate processor and storage load with increasing usage</a:t>
            </a:r>
          </a:p>
          <a:p>
            <a:r>
              <a:rPr lang="en-US" dirty="0" smtClean="0"/>
              <a:t>Tells you where to look when making performance improvements</a:t>
            </a:r>
          </a:p>
          <a:p>
            <a:endParaRPr lang="en-US" dirty="0" smtClean="0"/>
          </a:p>
          <a:p>
            <a:r>
              <a:rPr lang="en-US" dirty="0" smtClean="0"/>
              <a:t>Allows you to make the right tradeoffs</a:t>
            </a:r>
          </a:p>
          <a:p>
            <a:pPr lvl="1"/>
            <a:r>
              <a:rPr lang="en-US" dirty="0" smtClean="0"/>
              <a:t>Implementation time</a:t>
            </a:r>
          </a:p>
          <a:p>
            <a:pPr lvl="1"/>
            <a:r>
              <a:rPr lang="en-US" dirty="0" smtClean="0"/>
              <a:t>Maintainability</a:t>
            </a:r>
          </a:p>
          <a:p>
            <a:pPr lvl="1"/>
            <a:r>
              <a:rPr lang="en-US" dirty="0" smtClean="0"/>
              <a:t>Time to execute/responsiveness</a:t>
            </a:r>
          </a:p>
          <a:p>
            <a:pPr lvl="1"/>
            <a:r>
              <a:rPr lang="en-US" dirty="0" smtClean="0"/>
              <a:t>Memory/Disk storage requirements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Generally, search key and search result are not the same</a:t>
            </a:r>
          </a:p>
          <a:p>
            <a:endParaRPr lang="en-US" dirty="0" smtClean="0"/>
          </a:p>
          <a:p>
            <a:r>
              <a:rPr lang="en-US" dirty="0" smtClean="0"/>
              <a:t>Consider:</a:t>
            </a:r>
          </a:p>
          <a:p>
            <a:pPr lvl="1"/>
            <a:r>
              <a:rPr lang="en-US" dirty="0" smtClean="0"/>
              <a:t>Search for a business by address</a:t>
            </a:r>
          </a:p>
          <a:p>
            <a:pPr lvl="1"/>
            <a:r>
              <a:rPr lang="en-US" dirty="0" smtClean="0"/>
              <a:t>Search for a passenger by last name</a:t>
            </a:r>
          </a:p>
          <a:p>
            <a:pPr lvl="1"/>
            <a:r>
              <a:rPr lang="en-US" dirty="0" smtClean="0"/>
              <a:t>Search for a bank account by social security #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would the search change if the key is not the result?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800" dirty="0" smtClean="0"/>
              <a:t>public Customer </a:t>
            </a:r>
            <a:r>
              <a:rPr lang="en-US" sz="1800" dirty="0" err="1" smtClean="0"/>
              <a:t>LinearSearch(Customer</a:t>
            </a:r>
            <a:r>
              <a:rPr lang="en-US" sz="1800" dirty="0" smtClean="0"/>
              <a:t> customers[], String </a:t>
            </a:r>
            <a:r>
              <a:rPr lang="en-US" sz="1800" dirty="0" err="1" smtClean="0"/>
              <a:t>socialSecurity</a:t>
            </a:r>
            <a:r>
              <a:rPr lang="en-US" sz="1800" dirty="0" smtClean="0"/>
              <a:t>)</a:t>
            </a:r>
          </a:p>
          <a:p>
            <a:pPr>
              <a:buNone/>
            </a:pPr>
            <a:r>
              <a:rPr lang="en-US" sz="1800" dirty="0" smtClean="0"/>
              <a:t>{</a:t>
            </a:r>
          </a:p>
          <a:p>
            <a:pPr lvl="1">
              <a:buNone/>
            </a:pPr>
            <a:r>
              <a:rPr lang="en-US" sz="1800" dirty="0" smtClean="0"/>
              <a:t>for (</a:t>
            </a: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 = 0; </a:t>
            </a:r>
            <a:r>
              <a:rPr lang="en-US" sz="1800" dirty="0" err="1" smtClean="0"/>
              <a:t>i</a:t>
            </a:r>
            <a:r>
              <a:rPr lang="en-US" sz="1800" dirty="0" smtClean="0"/>
              <a:t> &lt; </a:t>
            </a:r>
            <a:r>
              <a:rPr lang="en-US" sz="1800" dirty="0" err="1" smtClean="0"/>
              <a:t>customers.length</a:t>
            </a:r>
            <a:r>
              <a:rPr lang="en-US" sz="1800" dirty="0" smtClean="0"/>
              <a:t>; </a:t>
            </a:r>
            <a:r>
              <a:rPr lang="en-US" sz="1800" dirty="0" err="1" smtClean="0"/>
              <a:t>i</a:t>
            </a:r>
            <a:r>
              <a:rPr lang="en-US" sz="1800" dirty="0" smtClean="0"/>
              <a:t>++)</a:t>
            </a:r>
          </a:p>
          <a:p>
            <a:pPr lvl="1">
              <a:buNone/>
            </a:pPr>
            <a:r>
              <a:rPr lang="en-US" sz="1800" dirty="0" smtClean="0"/>
              <a:t>{</a:t>
            </a:r>
          </a:p>
          <a:p>
            <a:pPr lvl="1">
              <a:buNone/>
            </a:pPr>
            <a:r>
              <a:rPr lang="en-US" sz="1800" dirty="0" smtClean="0"/>
              <a:t>		if (</a:t>
            </a:r>
            <a:r>
              <a:rPr lang="en-US" sz="1800" dirty="0" err="1" smtClean="0"/>
              <a:t>customers[i].getSocialSecurity</a:t>
            </a:r>
            <a:r>
              <a:rPr lang="en-US" sz="1800" dirty="0" smtClean="0"/>
              <a:t>() == key)</a:t>
            </a:r>
          </a:p>
          <a:p>
            <a:pPr lvl="2">
              <a:buNone/>
            </a:pPr>
            <a:r>
              <a:rPr lang="en-US" sz="1800" dirty="0" smtClean="0"/>
              <a:t>{</a:t>
            </a:r>
          </a:p>
          <a:p>
            <a:pPr lvl="2">
              <a:buNone/>
            </a:pPr>
            <a:r>
              <a:rPr lang="en-US" sz="1800" dirty="0" smtClean="0"/>
              <a:t>	return </a:t>
            </a:r>
            <a:r>
              <a:rPr lang="en-US" sz="1800" dirty="0" err="1" smtClean="0"/>
              <a:t>customers[i</a:t>
            </a:r>
            <a:r>
              <a:rPr lang="en-US" sz="1800" dirty="0" smtClean="0"/>
              <a:t>];</a:t>
            </a:r>
          </a:p>
          <a:p>
            <a:pPr lvl="2">
              <a:buNone/>
            </a:pPr>
            <a:r>
              <a:rPr lang="en-US" sz="1800" dirty="0" smtClean="0"/>
              <a:t>}</a:t>
            </a:r>
          </a:p>
          <a:p>
            <a:pPr lvl="1">
              <a:buNone/>
            </a:pPr>
            <a:r>
              <a:rPr lang="en-US" sz="1800" dirty="0" smtClean="0"/>
              <a:t>}</a:t>
            </a:r>
          </a:p>
          <a:p>
            <a:pPr lvl="1">
              <a:buNone/>
            </a:pPr>
            <a:r>
              <a:rPr lang="en-US" sz="1800" dirty="0" smtClean="0"/>
              <a:t>Throw new </a:t>
            </a:r>
            <a:r>
              <a:rPr lang="en-US" sz="1800" dirty="0" err="1" smtClean="0"/>
              <a:t>CustomerNotFoundException(“Social</a:t>
            </a:r>
            <a:r>
              <a:rPr lang="en-US" sz="1800" dirty="0" smtClean="0"/>
              <a:t> Security Number doesn’t match a customer”);</a:t>
            </a:r>
          </a:p>
          <a:p>
            <a:pPr>
              <a:buNone/>
            </a:pPr>
            <a:r>
              <a:rPr lang="en-US" sz="1800" dirty="0" smtClean="0"/>
              <a:t>}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Measures how many computational steps in relation to input</a:t>
            </a:r>
          </a:p>
          <a:p>
            <a:endParaRPr lang="en-US" dirty="0" smtClean="0"/>
          </a:p>
          <a:p>
            <a:r>
              <a:rPr lang="en-US" dirty="0" smtClean="0"/>
              <a:t>As the input set increases, how much impact on computation time?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Measures how much storage in relation to input</a:t>
            </a:r>
          </a:p>
          <a:p>
            <a:endParaRPr lang="en-US" dirty="0" smtClean="0"/>
          </a:p>
          <a:p>
            <a:r>
              <a:rPr lang="en-US" dirty="0" smtClean="0"/>
              <a:t>As the input set increases, how much impact on storage requirements?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O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O(1) –</a:t>
            </a:r>
            <a:r>
              <a:rPr lang="en-US" b="1" dirty="0" smtClean="0"/>
              <a:t> Constant. </a:t>
            </a:r>
            <a:r>
              <a:rPr lang="en-US" dirty="0" smtClean="0"/>
              <a:t>Very Nice!</a:t>
            </a:r>
          </a:p>
          <a:p>
            <a:r>
              <a:rPr lang="en-US" b="1" dirty="0" err="1" smtClean="0"/>
              <a:t>O(log</a:t>
            </a:r>
            <a:r>
              <a:rPr lang="en-US" b="1" dirty="0" smtClean="0"/>
              <a:t> </a:t>
            </a:r>
            <a:r>
              <a:rPr lang="en-US" b="1" dirty="0" err="1" smtClean="0"/>
              <a:t>n</a:t>
            </a:r>
            <a:r>
              <a:rPr lang="en-US" b="1" dirty="0" smtClean="0"/>
              <a:t>) – Logarithmic. </a:t>
            </a:r>
            <a:r>
              <a:rPr lang="en-US" dirty="0" smtClean="0"/>
              <a:t>Nice! </a:t>
            </a:r>
          </a:p>
          <a:p>
            <a:r>
              <a:rPr lang="en-US" b="1" dirty="0" err="1" smtClean="0"/>
              <a:t>O(n</a:t>
            </a:r>
            <a:r>
              <a:rPr lang="en-US" b="1" dirty="0" smtClean="0"/>
              <a:t>) – Linear. </a:t>
            </a:r>
            <a:r>
              <a:rPr lang="en-US" dirty="0" smtClean="0"/>
              <a:t>Good!</a:t>
            </a:r>
          </a:p>
          <a:p>
            <a:r>
              <a:rPr lang="en-US" b="1" dirty="0" err="1" smtClean="0"/>
              <a:t>O(n</a:t>
            </a:r>
            <a:r>
              <a:rPr lang="en-US" b="1" dirty="0" smtClean="0"/>
              <a:t> log </a:t>
            </a:r>
            <a:r>
              <a:rPr lang="en-US" b="1" dirty="0" err="1" smtClean="0"/>
              <a:t>n</a:t>
            </a:r>
            <a:r>
              <a:rPr lang="en-US" b="1" dirty="0" smtClean="0"/>
              <a:t>) – Log-linear. </a:t>
            </a:r>
            <a:r>
              <a:rPr lang="en-US" dirty="0" smtClean="0"/>
              <a:t>Not Bad.</a:t>
            </a:r>
          </a:p>
          <a:p>
            <a:r>
              <a:rPr lang="en-US" b="1" dirty="0" smtClean="0"/>
              <a:t>O(n^2) – Quadratic. </a:t>
            </a:r>
            <a:r>
              <a:rPr lang="en-US" dirty="0" smtClean="0"/>
              <a:t>Getting expensive.</a:t>
            </a:r>
          </a:p>
          <a:p>
            <a:r>
              <a:rPr lang="en-US" b="1" dirty="0" smtClean="0"/>
              <a:t>O(n^3) – Cubic. </a:t>
            </a:r>
            <a:r>
              <a:rPr lang="en-US" dirty="0" smtClean="0"/>
              <a:t>Expensive.</a:t>
            </a:r>
          </a:p>
          <a:p>
            <a:r>
              <a:rPr lang="en-US" b="1" dirty="0" smtClean="0"/>
              <a:t>O(2^n) – Exponential. </a:t>
            </a:r>
            <a:r>
              <a:rPr lang="en-US" dirty="0" smtClean="0"/>
              <a:t>Ouch!</a:t>
            </a:r>
          </a:p>
          <a:p>
            <a:r>
              <a:rPr lang="en-US" b="1" dirty="0" err="1" smtClean="0"/>
              <a:t>O(n</a:t>
            </a:r>
            <a:r>
              <a:rPr lang="en-US" b="1" dirty="0" smtClean="0"/>
              <a:t>!) – Factorial. </a:t>
            </a:r>
            <a:r>
              <a:rPr lang="en-US" dirty="0" smtClean="0"/>
              <a:t>Holy </a:t>
            </a:r>
            <a:r>
              <a:rPr lang="en-US" dirty="0" err="1" smtClean="0"/>
              <a:t>Moly</a:t>
            </a:r>
            <a:r>
              <a:rPr lang="en-US" dirty="0" smtClean="0"/>
              <a:t>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O Notation</a:t>
            </a:r>
            <a:endParaRPr lang="en-US" dirty="0"/>
          </a:p>
        </p:txBody>
      </p:sp>
      <p:pic>
        <p:nvPicPr>
          <p:cNvPr id="4" name="Content Placeholder 3" descr="Picture 1.png"/>
          <p:cNvPicPr>
            <a:picLocks noGrp="1" noChangeAspect="1"/>
          </p:cNvPicPr>
          <p:nvPr>
            <p:ph idx="1"/>
          </p:nvPr>
        </p:nvPicPr>
        <p:blipFill>
          <a:blip r:embed="rId2"/>
          <a:srcRect l="-1457" r="-1457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Cracking modern cryptographic algorithm = O(2^n)</a:t>
            </a:r>
          </a:p>
          <a:p>
            <a:endParaRPr lang="en-US" dirty="0" smtClean="0"/>
          </a:p>
          <a:p>
            <a:r>
              <a:rPr lang="en-US" dirty="0" smtClean="0"/>
              <a:t>40 bit key: Brute force attack in a couple of days</a:t>
            </a:r>
          </a:p>
          <a:p>
            <a:r>
              <a:rPr lang="en-US" dirty="0" smtClean="0"/>
              <a:t>128 bit key: Brute force attack in 8.48E20 Millennia</a:t>
            </a:r>
          </a:p>
          <a:p>
            <a:endParaRPr lang="en-US" dirty="0" smtClean="0"/>
          </a:p>
          <a:p>
            <a:r>
              <a:rPr lang="en-US" dirty="0" smtClean="0"/>
              <a:t>Brute force is clearly not the way to go!</a:t>
            </a:r>
          </a:p>
          <a:p>
            <a:r>
              <a:rPr lang="en-US" dirty="0" smtClean="0"/>
              <a:t>People crack crypto by:</a:t>
            </a:r>
          </a:p>
          <a:p>
            <a:pPr lvl="1"/>
            <a:r>
              <a:rPr lang="en-US" dirty="0" smtClean="0"/>
              <a:t>Finding mistakes in the algorithm</a:t>
            </a:r>
          </a:p>
          <a:p>
            <a:pPr lvl="1"/>
            <a:r>
              <a:rPr lang="en-US" dirty="0" smtClean="0"/>
              <a:t>Distributed computing</a:t>
            </a:r>
          </a:p>
          <a:p>
            <a:pPr lvl="1"/>
            <a:r>
              <a:rPr lang="en-US" dirty="0" smtClean="0"/>
              <a:t>Stealing the keys</a:t>
            </a:r>
          </a:p>
          <a:p>
            <a:pPr lvl="1"/>
            <a:r>
              <a:rPr lang="en-US" dirty="0" smtClean="0"/>
              <a:t>Advanced mathematical techniques to reduce the search space</a:t>
            </a:r>
          </a:p>
          <a:p>
            <a:endParaRPr lang="en-US" dirty="0" smtClean="0"/>
          </a:p>
          <a:p>
            <a:r>
              <a:rPr lang="en-US" dirty="0" smtClean="0"/>
              <a:t>Cryptography has a surprising property – the more people who know the algorithm, the safer you are.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Calculate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Informal method…</a:t>
            </a:r>
          </a:p>
          <a:p>
            <a:endParaRPr lang="en-US" dirty="0" smtClean="0"/>
          </a:p>
          <a:p>
            <a:r>
              <a:rPr lang="en-US" dirty="0" smtClean="0"/>
              <a:t>Look at the algorithm to understand loops, recursion,</a:t>
            </a:r>
            <a:r>
              <a:rPr lang="en-US" dirty="0" smtClean="0"/>
              <a:t> and </a:t>
            </a:r>
            <a:r>
              <a:rPr lang="en-US" dirty="0" smtClean="0"/>
              <a:t>simple </a:t>
            </a:r>
            <a:r>
              <a:rPr lang="en-US" dirty="0" smtClean="0"/>
              <a:t>statements</a:t>
            </a:r>
          </a:p>
          <a:p>
            <a:pPr lvl="1"/>
            <a:r>
              <a:rPr lang="en-US" dirty="0" smtClean="0"/>
              <a:t>No loops, </a:t>
            </a:r>
            <a:r>
              <a:rPr lang="en-US" dirty="0" smtClean="0"/>
              <a:t>size of input has no impact </a:t>
            </a:r>
            <a:r>
              <a:rPr lang="en-US" dirty="0" smtClean="0"/>
              <a:t>= </a:t>
            </a:r>
            <a:r>
              <a:rPr lang="en-US" dirty="0" smtClean="0"/>
              <a:t>O(1)</a:t>
            </a:r>
          </a:p>
          <a:p>
            <a:pPr lvl="1"/>
            <a:r>
              <a:rPr lang="en-US" dirty="0" smtClean="0"/>
              <a:t>Iterative partition </a:t>
            </a:r>
            <a:r>
              <a:rPr lang="en-US" dirty="0" smtClean="0"/>
              <a:t>(cut in half) = </a:t>
            </a:r>
            <a:r>
              <a:rPr lang="en-US" dirty="0" err="1" smtClean="0"/>
              <a:t>O(log</a:t>
            </a:r>
            <a:r>
              <a:rPr lang="en-US" dirty="0" smtClean="0"/>
              <a:t> </a:t>
            </a:r>
            <a:r>
              <a:rPr lang="en-US" dirty="0" err="1" smtClean="0"/>
              <a:t>n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For </a:t>
            </a:r>
            <a:r>
              <a:rPr lang="en-US" dirty="0" smtClean="0"/>
              <a:t>loop = 0(n)</a:t>
            </a:r>
            <a:endParaRPr lang="en-US" dirty="0" smtClean="0"/>
          </a:p>
          <a:p>
            <a:pPr lvl="1"/>
            <a:r>
              <a:rPr lang="en-US" dirty="0" smtClean="0"/>
              <a:t>N</a:t>
            </a:r>
            <a:r>
              <a:rPr lang="en-US" dirty="0" smtClean="0"/>
              <a:t>ested </a:t>
            </a:r>
            <a:r>
              <a:rPr lang="en-US" dirty="0" smtClean="0"/>
              <a:t>for loop = O(n^2)</a:t>
            </a:r>
            <a:endParaRPr lang="en-US" dirty="0" smtClean="0"/>
          </a:p>
          <a:p>
            <a:pPr lvl="1"/>
            <a:r>
              <a:rPr lang="en-US" dirty="0" smtClean="0"/>
              <a:t>D</a:t>
            </a:r>
            <a:r>
              <a:rPr lang="en-US" dirty="0" smtClean="0"/>
              <a:t>oubly </a:t>
            </a:r>
            <a:r>
              <a:rPr lang="en-US" dirty="0" smtClean="0"/>
              <a:t>nested for loop = O(n^3)</a:t>
            </a:r>
          </a:p>
          <a:p>
            <a:pPr lvl="1"/>
            <a:r>
              <a:rPr lang="en-US" dirty="0" smtClean="0"/>
              <a:t>Recursively nested</a:t>
            </a:r>
            <a:r>
              <a:rPr lang="en-US" dirty="0" smtClean="0"/>
              <a:t> loops = </a:t>
            </a:r>
            <a:r>
              <a:rPr lang="en-US" dirty="0" smtClean="0"/>
              <a:t>O(2^n</a:t>
            </a:r>
            <a:r>
              <a:rPr lang="en-US" dirty="0" smtClean="0"/>
              <a:t>)</a:t>
            </a:r>
          </a:p>
          <a:p>
            <a:r>
              <a:rPr lang="en-US" dirty="0" smtClean="0"/>
              <a:t>Reduce to the largest O measure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Discrete Mathematics covers formal proofs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1060</TotalTime>
  <Words>1718</Words>
  <Application>Microsoft Macintosh PowerPoint</Application>
  <PresentationFormat>On-screen Show (4:3)</PresentationFormat>
  <Paragraphs>305</Paragraphs>
  <Slides>32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Time Complexity Intro to Searching</vt:lpstr>
      <vt:lpstr>Complexity</vt:lpstr>
      <vt:lpstr>Why is it Important?</vt:lpstr>
      <vt:lpstr>Time Complexity</vt:lpstr>
      <vt:lpstr>Space Complexity</vt:lpstr>
      <vt:lpstr>Big O Notation</vt:lpstr>
      <vt:lpstr>Big O Notation</vt:lpstr>
      <vt:lpstr>Cryptography</vt:lpstr>
      <vt:lpstr>How to Calculate</vt:lpstr>
      <vt:lpstr>O(1) Example</vt:lpstr>
      <vt:lpstr>O(log n) Example</vt:lpstr>
      <vt:lpstr>O(n) Example</vt:lpstr>
      <vt:lpstr>O(n^2) Example</vt:lpstr>
      <vt:lpstr>O(n^3) Example</vt:lpstr>
      <vt:lpstr>O(2^n) Example</vt:lpstr>
      <vt:lpstr>Worst-Average-Best</vt:lpstr>
      <vt:lpstr>Example</vt:lpstr>
      <vt:lpstr>Data Structure Analysis</vt:lpstr>
      <vt:lpstr>Data Structure Analysis </vt:lpstr>
      <vt:lpstr>Tangential Questions</vt:lpstr>
      <vt:lpstr>Intro to Search</vt:lpstr>
      <vt:lpstr>Search</vt:lpstr>
      <vt:lpstr>Search Types</vt:lpstr>
      <vt:lpstr>Searching and Sorting</vt:lpstr>
      <vt:lpstr>Search Examples</vt:lpstr>
      <vt:lpstr>List Search Algorithms</vt:lpstr>
      <vt:lpstr>How to Choose?</vt:lpstr>
      <vt:lpstr>How to Implement Linear Search</vt:lpstr>
      <vt:lpstr>How to Implement: Linear Search</vt:lpstr>
      <vt:lpstr>Search Keys</vt:lpstr>
      <vt:lpstr>Search Keys</vt:lpstr>
      <vt:lpstr>Linear Search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and Debugging</dc:title>
  <dc:creator>Jason Taylor</dc:creator>
  <cp:lastModifiedBy>Jason Taylor</cp:lastModifiedBy>
  <cp:revision>11</cp:revision>
  <dcterms:created xsi:type="dcterms:W3CDTF">2009-02-20T15:12:32Z</dcterms:created>
  <dcterms:modified xsi:type="dcterms:W3CDTF">2009-02-20T16:43:49Z</dcterms:modified>
</cp:coreProperties>
</file>